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4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F217-CD30-4AE3-9528-EA87BD59EA7A}" type="datetimeFigureOut">
              <a:rPr lang="zh-CN" altLang="en-US" smtClean="0"/>
              <a:t>2017-9-28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A967-684A-4E84-9B8A-F24DE60554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7481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F217-CD30-4AE3-9528-EA87BD59EA7A}" type="datetimeFigureOut">
              <a:rPr lang="zh-CN" altLang="en-US" smtClean="0"/>
              <a:t>2017-9-28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A967-684A-4E84-9B8A-F24DE60554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1508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F217-CD30-4AE3-9528-EA87BD59EA7A}" type="datetimeFigureOut">
              <a:rPr lang="zh-CN" altLang="en-US" smtClean="0"/>
              <a:t>2017-9-28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A967-684A-4E84-9B8A-F24DE60554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4348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F217-CD30-4AE3-9528-EA87BD59EA7A}" type="datetimeFigureOut">
              <a:rPr lang="zh-CN" altLang="en-US" smtClean="0"/>
              <a:t>2017-9-28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A967-684A-4E84-9B8A-F24DE60554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448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F217-CD30-4AE3-9528-EA87BD59EA7A}" type="datetimeFigureOut">
              <a:rPr lang="zh-CN" altLang="en-US" smtClean="0"/>
              <a:t>2017-9-28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A967-684A-4E84-9B8A-F24DE60554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010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F217-CD30-4AE3-9528-EA87BD59EA7A}" type="datetimeFigureOut">
              <a:rPr lang="zh-CN" altLang="en-US" smtClean="0"/>
              <a:t>2017-9-28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A967-684A-4E84-9B8A-F24DE60554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612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F217-CD30-4AE3-9528-EA87BD59EA7A}" type="datetimeFigureOut">
              <a:rPr lang="zh-CN" altLang="en-US" smtClean="0"/>
              <a:t>2017-9-28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A967-684A-4E84-9B8A-F24DE60554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126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F217-CD30-4AE3-9528-EA87BD59EA7A}" type="datetimeFigureOut">
              <a:rPr lang="zh-CN" altLang="en-US" smtClean="0"/>
              <a:t>2017-9-28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A967-684A-4E84-9B8A-F24DE60554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693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F217-CD30-4AE3-9528-EA87BD59EA7A}" type="datetimeFigureOut">
              <a:rPr lang="zh-CN" altLang="en-US" smtClean="0"/>
              <a:t>2017-9-28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A967-684A-4E84-9B8A-F24DE60554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625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F217-CD30-4AE3-9528-EA87BD59EA7A}" type="datetimeFigureOut">
              <a:rPr lang="zh-CN" altLang="en-US" smtClean="0"/>
              <a:t>2017-9-28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A967-684A-4E84-9B8A-F24DE60554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189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F217-CD30-4AE3-9528-EA87BD59EA7A}" type="datetimeFigureOut">
              <a:rPr lang="zh-CN" altLang="en-US" smtClean="0"/>
              <a:t>2017-9-28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A967-684A-4E84-9B8A-F24DE60554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699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FF217-CD30-4AE3-9528-EA87BD59EA7A}" type="datetimeFigureOut">
              <a:rPr lang="zh-CN" altLang="en-US" smtClean="0"/>
              <a:t>2017-9-28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CA967-684A-4E84-9B8A-F24DE60554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6825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222.197.222.4/portal/login.aspx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科研绩效提取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418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925" y="1"/>
            <a:ext cx="8229600" cy="134076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zh-CN" altLang="en-US" sz="2800" dirty="0" smtClean="0"/>
              <a:t>第一</a:t>
            </a:r>
            <a:r>
              <a:rPr lang="zh-CN" altLang="en-US" sz="2800" dirty="0"/>
              <a:t>步登录昆明理工大学网上财务</a:t>
            </a:r>
            <a:r>
              <a:rPr lang="zh-CN" altLang="en-US" sz="2800" dirty="0" smtClean="0"/>
              <a:t>平台</a:t>
            </a:r>
            <a:endParaRPr lang="en-US" altLang="zh-CN" sz="2800" dirty="0" smtClean="0"/>
          </a:p>
          <a:p>
            <a:r>
              <a:rPr lang="zh-CN" altLang="en-US" sz="2800" dirty="0" smtClean="0">
                <a:hlinkClick r:id="rId3"/>
              </a:rPr>
              <a:t>网址：</a:t>
            </a:r>
            <a:r>
              <a:rPr lang="en-US" altLang="zh-CN" sz="2800" dirty="0" smtClean="0">
                <a:hlinkClick r:id="rId3"/>
              </a:rPr>
              <a:t>http</a:t>
            </a:r>
            <a:r>
              <a:rPr lang="en-US" altLang="zh-CN" sz="2800" dirty="0">
                <a:hlinkClick r:id="rId3"/>
              </a:rPr>
              <a:t>://</a:t>
            </a:r>
            <a:r>
              <a:rPr lang="en-US" altLang="zh-CN" sz="2800" dirty="0" smtClean="0">
                <a:hlinkClick r:id="rId3"/>
              </a:rPr>
              <a:t>222.197.222.4/portal/login.aspx</a:t>
            </a:r>
            <a:endParaRPr lang="en-US" altLang="zh-CN" sz="2800" dirty="0" smtClean="0"/>
          </a:p>
          <a:p>
            <a:r>
              <a:rPr lang="zh-CN" altLang="en-US" sz="2800" dirty="0" smtClean="0"/>
              <a:t>选择</a:t>
            </a:r>
            <a:r>
              <a:rPr lang="zh-CN" altLang="en-US" sz="2800" dirty="0" smtClean="0"/>
              <a:t>“财务查询系统”</a:t>
            </a:r>
            <a:endParaRPr lang="zh-CN" altLang="en-US" sz="2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395233"/>
              </p:ext>
            </p:extLst>
          </p:nvPr>
        </p:nvGraphicFramePr>
        <p:xfrm>
          <a:off x="251520" y="1628800"/>
          <a:ext cx="8190910" cy="4680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4" imgW="8769165" imgH="5005552" progId="Unknown">
                  <p:embed/>
                </p:oleObj>
              </mc:Choice>
              <mc:Fallback>
                <p:oleObj r:id="rId4" imgW="8769165" imgH="5005552" progId="Unknown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628800"/>
                        <a:ext cx="8190910" cy="46805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/>
          <p:nvPr/>
        </p:nvSpPr>
        <p:spPr>
          <a:xfrm>
            <a:off x="693204" y="4941168"/>
            <a:ext cx="2448272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050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88640"/>
            <a:ext cx="8229600" cy="4525963"/>
          </a:xfrm>
        </p:spPr>
        <p:txBody>
          <a:bodyPr/>
          <a:lstStyle/>
          <a:p>
            <a:r>
              <a:rPr lang="zh-CN" altLang="en-US" dirty="0" smtClean="0"/>
              <a:t>第二步 点击绩效支出或科研发展业务费项目中的收支按钮</a:t>
            </a:r>
            <a:endParaRPr lang="zh-CN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0" y="2325886"/>
            <a:ext cx="9054976" cy="702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矩形 6"/>
          <p:cNvSpPr/>
          <p:nvPr/>
        </p:nvSpPr>
        <p:spPr>
          <a:xfrm>
            <a:off x="6804248" y="2325886"/>
            <a:ext cx="720080" cy="3514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526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0808"/>
            <a:ext cx="8892480" cy="348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88640"/>
            <a:ext cx="8229600" cy="4525963"/>
          </a:xfrm>
        </p:spPr>
        <p:txBody>
          <a:bodyPr/>
          <a:lstStyle/>
          <a:p>
            <a:r>
              <a:rPr lang="zh-CN" altLang="en-US" dirty="0" smtClean="0"/>
              <a:t>第三步 查询从</a:t>
            </a:r>
            <a:r>
              <a:rPr lang="en-US" altLang="zh-CN" dirty="0" smtClean="0"/>
              <a:t>2016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</a:t>
            </a:r>
            <a:r>
              <a:rPr lang="zh-CN" altLang="en-US" dirty="0" smtClean="0"/>
              <a:t>月到</a:t>
            </a:r>
            <a:r>
              <a:rPr lang="en-US" altLang="zh-CN" dirty="0" smtClean="0"/>
              <a:t>2016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12</a:t>
            </a:r>
            <a:r>
              <a:rPr lang="zh-CN" altLang="en-US" dirty="0" smtClean="0"/>
              <a:t>月项目收入金额和余额。其中余额即为</a:t>
            </a:r>
            <a:r>
              <a:rPr lang="en-US" altLang="zh-CN" dirty="0" smtClean="0"/>
              <a:t>2017</a:t>
            </a:r>
            <a:r>
              <a:rPr lang="zh-CN" altLang="en-US" dirty="0" smtClean="0"/>
              <a:t>年该项目可以提取的科研绩效。</a:t>
            </a:r>
            <a:endParaRPr lang="zh-CN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403648" y="2060848"/>
            <a:ext cx="230425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5364088" y="2060848"/>
            <a:ext cx="244827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6372200" y="4077072"/>
            <a:ext cx="252028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723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8443996"/>
              </p:ext>
            </p:extLst>
          </p:nvPr>
        </p:nvGraphicFramePr>
        <p:xfrm>
          <a:off x="179512" y="1556792"/>
          <a:ext cx="8190910" cy="4680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r:id="rId3" imgW="8769165" imgH="5005552" progId="Unknown">
                  <p:embed/>
                </p:oleObj>
              </mc:Choice>
              <mc:Fallback>
                <p:oleObj r:id="rId3" imgW="8769165" imgH="5005552" progId="Unknown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556792"/>
                        <a:ext cx="8190910" cy="46805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925" y="1"/>
            <a:ext cx="8229600" cy="134076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CN" altLang="en-US" sz="2800" dirty="0" smtClean="0"/>
              <a:t>第四</a:t>
            </a:r>
            <a:r>
              <a:rPr lang="zh-CN" altLang="en-US" sz="2800" dirty="0" smtClean="0"/>
              <a:t>步回到昆明理工大学</a:t>
            </a:r>
            <a:r>
              <a:rPr lang="zh-CN" altLang="en-US" sz="2800" dirty="0"/>
              <a:t>网上财务</a:t>
            </a:r>
            <a:r>
              <a:rPr lang="zh-CN" altLang="en-US" sz="2800" dirty="0" smtClean="0"/>
              <a:t>平台</a:t>
            </a:r>
            <a:endParaRPr lang="en-US" altLang="zh-CN" sz="2800" dirty="0" smtClean="0"/>
          </a:p>
          <a:p>
            <a:r>
              <a:rPr lang="zh-CN" altLang="en-US" sz="2800" dirty="0" smtClean="0"/>
              <a:t>选择“</a:t>
            </a:r>
            <a:r>
              <a:rPr lang="zh-CN" altLang="en-US" sz="2800" dirty="0" smtClean="0"/>
              <a:t>网上申报</a:t>
            </a:r>
            <a:r>
              <a:rPr lang="zh-CN" altLang="en-US" sz="2800" dirty="0" smtClean="0"/>
              <a:t>系统”</a:t>
            </a:r>
            <a:endParaRPr lang="zh-CN" altLang="en-US" sz="2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5652120" y="4919500"/>
            <a:ext cx="2448272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527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2" y="3355640"/>
            <a:ext cx="8872798" cy="345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88640"/>
            <a:ext cx="8229600" cy="4525963"/>
          </a:xfrm>
        </p:spPr>
        <p:txBody>
          <a:bodyPr>
            <a:normAutofit/>
          </a:bodyPr>
          <a:lstStyle/>
          <a:p>
            <a:r>
              <a:rPr lang="zh-CN" altLang="en-US" sz="2600" dirty="0" smtClean="0"/>
              <a:t>第</a:t>
            </a:r>
            <a:r>
              <a:rPr lang="zh-CN" altLang="en-US" sz="2600" dirty="0"/>
              <a:t>五</a:t>
            </a:r>
            <a:r>
              <a:rPr lang="zh-CN" altLang="en-US" sz="2600" dirty="0" smtClean="0"/>
              <a:t>步 选择“其他工薪收入收入申报录入”或“校外人员劳务申报录入”制作需要发放绩效的人员名单。注意选择财务项目，发放总额不能高于刚才查到的截止到</a:t>
            </a:r>
            <a:r>
              <a:rPr lang="en-US" altLang="zh-CN" sz="2600" dirty="0" smtClean="0"/>
              <a:t>2016</a:t>
            </a:r>
            <a:r>
              <a:rPr lang="zh-CN" altLang="en-US" sz="2600" dirty="0" smtClean="0"/>
              <a:t>年</a:t>
            </a:r>
            <a:r>
              <a:rPr lang="en-US" altLang="zh-CN" sz="2600" dirty="0" smtClean="0"/>
              <a:t>12</a:t>
            </a:r>
            <a:r>
              <a:rPr lang="zh-CN" altLang="en-US" sz="2600" dirty="0" smtClean="0"/>
              <a:t>月该项目的余额。最后点“提交”按钮，打印相关单据。请</a:t>
            </a:r>
            <a:r>
              <a:rPr lang="zh-CN" altLang="en-US" sz="2600" dirty="0" smtClean="0"/>
              <a:t>经办人签字，</a:t>
            </a:r>
            <a:r>
              <a:rPr lang="zh-CN" altLang="en-US" sz="2600" dirty="0" smtClean="0"/>
              <a:t>项目负责人签字，部门负责人审核签字盖章，科技处签字，再到财务办理。</a:t>
            </a:r>
            <a:endParaRPr lang="zh-CN" altLang="en-US" sz="2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426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5724128" y="3919771"/>
            <a:ext cx="230425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1426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44943" y="4639851"/>
            <a:ext cx="1574729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44943" y="4207803"/>
            <a:ext cx="1574729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3203848" y="6512059"/>
            <a:ext cx="50405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456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156</Words>
  <Application>Microsoft Office PowerPoint</Application>
  <PresentationFormat>全屏显示(4:3)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Office 主题​​</vt:lpstr>
      <vt:lpstr>Unknown</vt:lpstr>
      <vt:lpstr>科研绩效提取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科研绩效提取</dc:title>
  <dc:creator>彭玮</dc:creator>
  <cp:lastModifiedBy>彭玮</cp:lastModifiedBy>
  <cp:revision>7</cp:revision>
  <dcterms:created xsi:type="dcterms:W3CDTF">2017-09-27T07:52:25Z</dcterms:created>
  <dcterms:modified xsi:type="dcterms:W3CDTF">2017-09-28T03:03:38Z</dcterms:modified>
</cp:coreProperties>
</file>